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73" r:id="rId2"/>
    <p:sldId id="257" r:id="rId3"/>
    <p:sldId id="258" r:id="rId4"/>
    <p:sldId id="270" r:id="rId5"/>
    <p:sldId id="269" r:id="rId6"/>
    <p:sldId id="260" r:id="rId7"/>
    <p:sldId id="267" r:id="rId8"/>
    <p:sldId id="268" r:id="rId9"/>
    <p:sldId id="271" r:id="rId10"/>
    <p:sldId id="266" r:id="rId11"/>
    <p:sldId id="272" r:id="rId12"/>
    <p:sldId id="261" r:id="rId13"/>
    <p:sldId id="259" r:id="rId14"/>
    <p:sldId id="263" r:id="rId15"/>
    <p:sldId id="264" r:id="rId16"/>
  </p:sldIdLst>
  <p:sldSz cx="9144000" cy="5143500" type="screen16x9"/>
  <p:notesSz cx="6858000" cy="9144000"/>
  <p:embeddedFontLst>
    <p:embeddedFont>
      <p:font typeface="Average" panose="020B0604020202020204" charset="0"/>
      <p:regular r:id="rId18"/>
    </p:embeddedFont>
    <p:embeddedFont>
      <p:font typeface="Calibri" panose="020F0502020204030204" pitchFamily="34" charset="0"/>
      <p:regular r:id="rId19"/>
      <p:bold r:id="rId20"/>
      <p:italic r:id="rId21"/>
      <p:boldItalic r:id="rId22"/>
    </p:embeddedFont>
    <p:embeddedFont>
      <p:font typeface="Oswald" panose="00000500000000000000" pitchFamily="2"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69"/>
            <p14:sldId id="260"/>
            <p14:sldId id="267"/>
            <p14:sldId id="268"/>
            <p14:sldId id="271"/>
            <p14:sldId id="266"/>
            <p14:sldId id="272"/>
            <p14:sldId id="261"/>
            <p14:sldId id="259"/>
            <p14:sldId id="263"/>
            <p14:sldId id="264"/>
          </p14:sldIdLst>
        </p14:section>
        <p14:section name="Untitled Section" id="{D75AAB2E-371A-49A8-BD9D-5240FAC35456}">
          <p14:sldIdLst/>
        </p14:section>
        <p14:section name="Untitled Section" id="{5ADE7722-E850-4719-959A-4112C44A559A}">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6f980f9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6f980f9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80f9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60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323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48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search=heart+disease"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flipV="1">
            <a:off x="2232156" y="1013460"/>
            <a:ext cx="1059684" cy="46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
        <p:nvSpPr>
          <p:cNvPr id="110" name="Google Shape;110;p18"/>
          <p:cNvSpPr txBox="1">
            <a:spLocks noGrp="1"/>
          </p:cNvSpPr>
          <p:nvPr>
            <p:ph type="body" idx="1"/>
          </p:nvPr>
        </p:nvSpPr>
        <p:spPr>
          <a:xfrm>
            <a:off x="2057400" y="1124450"/>
            <a:ext cx="19354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pic>
        <p:nvPicPr>
          <p:cNvPr id="7" name="Picture 6">
            <a:extLst>
              <a:ext uri="{FF2B5EF4-FFF2-40B4-BE49-F238E27FC236}">
                <a16:creationId xmlns:a16="http://schemas.microsoft.com/office/drawing/2014/main" id="{3D7A7F08-7265-4ACF-873C-BEE30796E883}"/>
              </a:ext>
            </a:extLst>
          </p:cNvPr>
          <p:cNvPicPr>
            <a:picLocks noChangeAspect="1"/>
          </p:cNvPicPr>
          <p:nvPr/>
        </p:nvPicPr>
        <p:blipFill>
          <a:blip r:embed="rId3"/>
          <a:stretch>
            <a:fillRect/>
          </a:stretch>
        </p:blipFill>
        <p:spPr>
          <a:xfrm>
            <a:off x="663933" y="449416"/>
            <a:ext cx="3629433" cy="4244667"/>
          </a:xfrm>
          <a:prstGeom prst="rect">
            <a:avLst/>
          </a:prstGeom>
        </p:spPr>
      </p:pic>
      <p:pic>
        <p:nvPicPr>
          <p:cNvPr id="9" name="Picture 8">
            <a:extLst>
              <a:ext uri="{FF2B5EF4-FFF2-40B4-BE49-F238E27FC236}">
                <a16:creationId xmlns:a16="http://schemas.microsoft.com/office/drawing/2014/main" id="{3838439D-D4DE-4B0E-918B-CA13B9CBB25F}"/>
              </a:ext>
            </a:extLst>
          </p:cNvPr>
          <p:cNvPicPr>
            <a:picLocks noChangeAspect="1"/>
          </p:cNvPicPr>
          <p:nvPr/>
        </p:nvPicPr>
        <p:blipFill>
          <a:blip r:embed="rId4"/>
          <a:stretch>
            <a:fillRect/>
          </a:stretch>
        </p:blipFill>
        <p:spPr>
          <a:xfrm>
            <a:off x="4860063" y="449415"/>
            <a:ext cx="3670839" cy="4244667"/>
          </a:xfrm>
          <a:prstGeom prst="rect">
            <a:avLst/>
          </a:prstGeom>
        </p:spPr>
      </p:pic>
    </p:spTree>
    <p:extLst>
      <p:ext uri="{BB962C8B-B14F-4D97-AF65-F5344CB8AC3E}">
        <p14:creationId xmlns:p14="http://schemas.microsoft.com/office/powerpoint/2010/main" val="211508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ea typeface="Calibri" panose="020F0502020204030204" pitchFamily="34" charset="0"/>
                <a:cs typeface="Times New Roman" panose="02020603050405020304" pitchFamily="18" charset="0"/>
              </a:rPr>
              <a:t>PRELIMINARY</a:t>
            </a:r>
            <a:r>
              <a:rPr lang="en-CA" sz="4000" b="1" dirty="0">
                <a:effectLst/>
                <a:latin typeface="Oswald" panose="00000500000000000000" pitchFamily="2" charset="0"/>
                <a:ea typeface="Calibri" panose="020F0502020204030204" pitchFamily="34" charset="0"/>
                <a:cs typeface="Times New Roman" panose="02020603050405020304" pitchFamily="18" charset="0"/>
              </a:rPr>
              <a:t> ANALYSIS</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What are the key indicators that lead to heart disease ?</a:t>
            </a:r>
            <a:endParaRPr/>
          </a:p>
          <a:p>
            <a:pPr marL="457200" lvl="0" indent="-342900" algn="l" rtl="0">
              <a:lnSpc>
                <a:spcPct val="200000"/>
              </a:lnSpc>
              <a:spcBef>
                <a:spcPts val="0"/>
              </a:spcBef>
              <a:spcAft>
                <a:spcPts val="0"/>
              </a:spcAft>
              <a:buSzPts val="1800"/>
              <a:buChar char="❏"/>
            </a:pPr>
            <a:r>
              <a:rPr lang="en"/>
              <a:t>What factors had the greatest influence on a person developing heart disease and in what proportions ?</a:t>
            </a:r>
            <a:endParaRPr/>
          </a:p>
          <a:p>
            <a:pPr marL="457200" lvl="0" indent="-342900" algn="l" rtl="0">
              <a:lnSpc>
                <a:spcPct val="200000"/>
              </a:lnSpc>
              <a:spcBef>
                <a:spcPts val="0"/>
              </a:spcBef>
              <a:spcAft>
                <a:spcPts val="0"/>
              </a:spcAft>
              <a:buSzPts val="1800"/>
              <a:buChar char="❏"/>
            </a:pPr>
            <a:r>
              <a:rPr lang="en"/>
              <a:t>Can a machine learning model accurately predict whether a person will develop heart disease based on the data provided ?</a:t>
            </a:r>
            <a:endParaRPr/>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grpSp>
        <p:nvGrpSpPr>
          <p:cNvPr id="79" name="Google Shape;79;p16"/>
          <p:cNvGrpSpPr/>
          <p:nvPr/>
        </p:nvGrpSpPr>
        <p:grpSpPr>
          <a:xfrm>
            <a:off x="424825" y="1253973"/>
            <a:ext cx="8294372" cy="799416"/>
            <a:chOff x="424813" y="1177875"/>
            <a:chExt cx="8294372" cy="849900"/>
          </a:xfrm>
        </p:grpSpPr>
        <p:sp>
          <p:nvSpPr>
            <p:cNvPr id="80" name="Google Shape;80;p16"/>
            <p:cNvSpPr/>
            <p:nvPr/>
          </p:nvSpPr>
          <p:spPr>
            <a:xfrm>
              <a:off x="2927684" y="1177875"/>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424813" y="117787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16"/>
          <p:cNvSpPr txBox="1">
            <a:spLocks noGrp="1"/>
          </p:cNvSpPr>
          <p:nvPr>
            <p:ph type="body" idx="4294967295"/>
          </p:nvPr>
        </p:nvSpPr>
        <p:spPr>
          <a:xfrm>
            <a:off x="539675" y="125420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Data Preparation</a:t>
            </a:r>
            <a:endParaRPr>
              <a:solidFill>
                <a:schemeClr val="lt1"/>
              </a:solidFill>
            </a:endParaRPr>
          </a:p>
        </p:txBody>
      </p:sp>
      <p:sp>
        <p:nvSpPr>
          <p:cNvPr id="83" name="Google Shape;83;p16"/>
          <p:cNvSpPr txBox="1">
            <a:spLocks noGrp="1"/>
          </p:cNvSpPr>
          <p:nvPr>
            <p:ph type="body" idx="4294967295"/>
          </p:nvPr>
        </p:nvSpPr>
        <p:spPr>
          <a:xfrm>
            <a:off x="3480453" y="1254158"/>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a:solidFill>
                  <a:schemeClr val="lt1"/>
                </a:solidFill>
              </a:rPr>
              <a:t>ETL through Pandas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SQL database using PgAdmin</a:t>
            </a:r>
            <a:endParaRPr>
              <a:solidFill>
                <a:schemeClr val="lt1"/>
              </a:solidFill>
            </a:endParaRPr>
          </a:p>
        </p:txBody>
      </p:sp>
      <p:grpSp>
        <p:nvGrpSpPr>
          <p:cNvPr id="84" name="Google Shape;84;p16"/>
          <p:cNvGrpSpPr/>
          <p:nvPr/>
        </p:nvGrpSpPr>
        <p:grpSpPr>
          <a:xfrm>
            <a:off x="424825" y="2127339"/>
            <a:ext cx="8294360" cy="799416"/>
            <a:chOff x="424813" y="2075689"/>
            <a:chExt cx="8294360" cy="849900"/>
          </a:xfrm>
        </p:grpSpPr>
        <p:sp>
          <p:nvSpPr>
            <p:cNvPr id="85" name="Google Shape;85;p16"/>
            <p:cNvSpPr/>
            <p:nvPr/>
          </p:nvSpPr>
          <p:spPr>
            <a:xfrm>
              <a:off x="2927672" y="2075689"/>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424813" y="207568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16"/>
          <p:cNvSpPr txBox="1">
            <a:spLocks noGrp="1"/>
          </p:cNvSpPr>
          <p:nvPr>
            <p:ph type="body" idx="4294967295"/>
          </p:nvPr>
        </p:nvSpPr>
        <p:spPr>
          <a:xfrm>
            <a:off x="539675" y="212745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Model Building </a:t>
            </a:r>
            <a:endParaRPr>
              <a:solidFill>
                <a:schemeClr val="lt1"/>
              </a:solidFill>
            </a:endParaRPr>
          </a:p>
        </p:txBody>
      </p:sp>
      <p:sp>
        <p:nvSpPr>
          <p:cNvPr id="88" name="Google Shape;88;p16"/>
          <p:cNvSpPr txBox="1">
            <a:spLocks noGrp="1"/>
          </p:cNvSpPr>
          <p:nvPr>
            <p:ph type="body" idx="4294967295"/>
          </p:nvPr>
        </p:nvSpPr>
        <p:spPr>
          <a:xfrm>
            <a:off x="3480453" y="2127465"/>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a:solidFill>
                  <a:schemeClr val="lt1"/>
                </a:solidFill>
              </a:rPr>
              <a:t>Machine Learning </a:t>
            </a:r>
            <a:endParaRPr>
              <a:solidFill>
                <a:schemeClr val="lt1"/>
              </a:solidFill>
            </a:endParaRPr>
          </a:p>
        </p:txBody>
      </p:sp>
      <p:grpSp>
        <p:nvGrpSpPr>
          <p:cNvPr id="89" name="Google Shape;89;p16"/>
          <p:cNvGrpSpPr/>
          <p:nvPr/>
        </p:nvGrpSpPr>
        <p:grpSpPr>
          <a:xfrm>
            <a:off x="424825" y="3000705"/>
            <a:ext cx="8294360" cy="799447"/>
            <a:chOff x="424813" y="2974405"/>
            <a:chExt cx="8294360" cy="849933"/>
          </a:xfrm>
        </p:grpSpPr>
        <p:sp>
          <p:nvSpPr>
            <p:cNvPr id="90" name="Google Shape;90;p16"/>
            <p:cNvSpPr/>
            <p:nvPr/>
          </p:nvSpPr>
          <p:spPr>
            <a:xfrm>
              <a:off x="2927672" y="2974438"/>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424813" y="297440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6"/>
          <p:cNvSpPr txBox="1">
            <a:spLocks noGrp="1"/>
          </p:cNvSpPr>
          <p:nvPr>
            <p:ph type="body" idx="4294967295"/>
          </p:nvPr>
        </p:nvSpPr>
        <p:spPr>
          <a:xfrm>
            <a:off x="539675" y="3000775"/>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Testing &amp; Evaluation</a:t>
            </a:r>
            <a:endParaRPr>
              <a:solidFill>
                <a:schemeClr val="lt1"/>
              </a:solidFill>
            </a:endParaRPr>
          </a:p>
        </p:txBody>
      </p:sp>
      <p:sp>
        <p:nvSpPr>
          <p:cNvPr id="93" name="Google Shape;93;p16"/>
          <p:cNvSpPr txBox="1">
            <a:spLocks noGrp="1"/>
          </p:cNvSpPr>
          <p:nvPr>
            <p:ph type="body" idx="4294967295"/>
          </p:nvPr>
        </p:nvSpPr>
        <p:spPr>
          <a:xfrm>
            <a:off x="3480453" y="3004317"/>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a:solidFill>
                  <a:schemeClr val="lt1"/>
                </a:solidFill>
              </a:rPr>
              <a:t>Logistic Regression </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Random Forest </a:t>
            </a:r>
            <a:endParaRPr>
              <a:solidFill>
                <a:schemeClr val="lt1"/>
              </a:solidFill>
            </a:endParaRPr>
          </a:p>
        </p:txBody>
      </p:sp>
      <p:grpSp>
        <p:nvGrpSpPr>
          <p:cNvPr id="94" name="Google Shape;94;p16"/>
          <p:cNvGrpSpPr/>
          <p:nvPr/>
        </p:nvGrpSpPr>
        <p:grpSpPr>
          <a:xfrm>
            <a:off x="424825" y="3874103"/>
            <a:ext cx="8294360" cy="799447"/>
            <a:chOff x="424813" y="3871259"/>
            <a:chExt cx="8294360" cy="849933"/>
          </a:xfrm>
        </p:grpSpPr>
        <p:sp>
          <p:nvSpPr>
            <p:cNvPr id="95" name="Google Shape;95;p16"/>
            <p:cNvSpPr/>
            <p:nvPr/>
          </p:nvSpPr>
          <p:spPr>
            <a:xfrm>
              <a:off x="2927672" y="3871292"/>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424813" y="387125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6"/>
          <p:cNvSpPr txBox="1">
            <a:spLocks noGrp="1"/>
          </p:cNvSpPr>
          <p:nvPr>
            <p:ph type="body" idx="4294967295"/>
          </p:nvPr>
        </p:nvSpPr>
        <p:spPr>
          <a:xfrm>
            <a:off x="539675" y="387410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Conclusion &amp;  Data Visualization </a:t>
            </a:r>
            <a:endParaRPr>
              <a:solidFill>
                <a:schemeClr val="lt1"/>
              </a:solidFill>
            </a:endParaRPr>
          </a:p>
        </p:txBody>
      </p:sp>
      <p:sp>
        <p:nvSpPr>
          <p:cNvPr id="98" name="Google Shape;98;p16"/>
          <p:cNvSpPr txBox="1">
            <a:spLocks noGrp="1"/>
          </p:cNvSpPr>
          <p:nvPr>
            <p:ph type="body" idx="4294967295"/>
          </p:nvPr>
        </p:nvSpPr>
        <p:spPr>
          <a:xfrm>
            <a:off x="3480453" y="3876311"/>
            <a:ext cx="5111700" cy="7992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chemeClr val="lt1"/>
              </a:buClr>
              <a:buSzPts val="1800"/>
              <a:buChar char="●"/>
            </a:pPr>
            <a:r>
              <a:rPr lang="en">
                <a:solidFill>
                  <a:schemeClr val="lt1"/>
                </a:solidFill>
              </a:rPr>
              <a:t>Tableau Storyboard</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Conclusion </a:t>
            </a:r>
            <a:endParaRPr dirty="0"/>
          </a:p>
          <a:p>
            <a:pPr marL="0" lvl="0" indent="0" algn="l" rtl="0">
              <a:spcBef>
                <a:spcPts val="0"/>
              </a:spcBef>
              <a:spcAft>
                <a:spcPts val="0"/>
              </a:spcAft>
              <a:buNone/>
            </a:pPr>
            <a:endParaRPr dirty="0"/>
          </a:p>
        </p:txBody>
      </p:sp>
      <p:sp>
        <p:nvSpPr>
          <p:cNvPr id="126" name="Google Shape;126;p20"/>
          <p:cNvSpPr txBox="1">
            <a:spLocks noGrp="1"/>
          </p:cNvSpPr>
          <p:nvPr>
            <p:ph type="body" idx="1"/>
          </p:nvPr>
        </p:nvSpPr>
        <p:spPr>
          <a:xfrm>
            <a:off x="311700" y="1569675"/>
            <a:ext cx="8520600" cy="29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100" b="1" dirty="0">
              <a:solidFill>
                <a:schemeClr val="dk1"/>
              </a:solidFill>
            </a:endParaRPr>
          </a:p>
          <a:p>
            <a:pPr marL="0" lvl="0" indent="0" algn="l" rtl="0">
              <a:spcBef>
                <a:spcPts val="1600"/>
              </a:spcBef>
              <a:spcAft>
                <a:spcPts val="0"/>
              </a:spcAft>
              <a:buNone/>
            </a:pPr>
            <a:endParaRPr lang="en-CA" sz="2100" b="1" dirty="0">
              <a:solidFill>
                <a:schemeClr val="dk1"/>
              </a:solidFill>
            </a:endParaRPr>
          </a:p>
          <a:p>
            <a:pPr marL="0" lvl="0" indent="0" algn="l" rtl="0">
              <a:spcBef>
                <a:spcPts val="1600"/>
              </a:spcBef>
              <a:spcAft>
                <a:spcPts val="0"/>
              </a:spcAft>
              <a:buNone/>
            </a:pPr>
            <a:endParaRPr sz="2100" b="1" dirty="0">
              <a:solidFill>
                <a:schemeClr val="dk1"/>
              </a:solidFill>
            </a:endParaRPr>
          </a:p>
          <a:p>
            <a:pPr marL="342900" lvl="0" algn="l" rtl="0">
              <a:spcBef>
                <a:spcPts val="1600"/>
              </a:spcBef>
              <a:spcAft>
                <a:spcPts val="0"/>
              </a:spcAft>
              <a:buFont typeface="Wingdings" panose="05000000000000000000" pitchFamily="2" charset="2"/>
              <a:buChar char="v"/>
            </a:pPr>
            <a:r>
              <a:rPr lang="en" sz="2100" b="1" dirty="0">
                <a:solidFill>
                  <a:schemeClr val="dk1"/>
                </a:solidFill>
              </a:rPr>
              <a:t>Findings</a:t>
            </a:r>
            <a:endParaRPr sz="2100" b="1" dirty="0">
              <a:solidFill>
                <a:schemeClr val="dk1"/>
              </a:solidFill>
            </a:endParaRPr>
          </a:p>
          <a:p>
            <a:pPr marL="342900" lvl="0" algn="l" rtl="0">
              <a:spcBef>
                <a:spcPts val="1600"/>
              </a:spcBef>
              <a:spcAft>
                <a:spcPts val="0"/>
              </a:spcAft>
              <a:buFont typeface="Wingdings" panose="05000000000000000000" pitchFamily="2" charset="2"/>
              <a:buChar char="v"/>
            </a:pPr>
            <a:r>
              <a:rPr lang="en" sz="2100" b="1" dirty="0">
                <a:solidFill>
                  <a:schemeClr val="dk1"/>
                </a:solidFill>
              </a:rPr>
              <a:t>Tableau Storyboard - </a:t>
            </a:r>
            <a:r>
              <a:rPr lang="en-CA" sz="2100" b="1" dirty="0">
                <a:solidFill>
                  <a:schemeClr val="dk1"/>
                </a:solidFill>
              </a:rPr>
              <a:t>https://public.tableau.com/app/profile/ethan.mcbride/viz/HeartDiseaseKeyIndicatorsDashboard/GeneralOverview</a:t>
            </a: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F44DD5D6-4B9F-4501-B1E7-8CA7A2DC8B54}"/>
              </a:ext>
            </a:extLst>
          </p:cNvPr>
          <p:cNvPicPr>
            <a:picLocks noChangeAspect="1"/>
          </p:cNvPicPr>
          <p:nvPr/>
        </p:nvPicPr>
        <p:blipFill>
          <a:blip r:embed="rId3"/>
          <a:stretch>
            <a:fillRect/>
          </a:stretch>
        </p:blipFill>
        <p:spPr>
          <a:xfrm>
            <a:off x="2971800" y="178324"/>
            <a:ext cx="5966460" cy="40379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The Team</a:t>
            </a:r>
            <a:endParaRPr>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a:t>         Thank you </a:t>
            </a:r>
            <a:endParaRPr sz="390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Overview</a:t>
            </a:r>
            <a:endParaRPr dirty="0"/>
          </a:p>
          <a:p>
            <a:pPr marL="457200" lvl="0" indent="-342900" algn="l" rtl="0">
              <a:lnSpc>
                <a:spcPct val="200000"/>
              </a:lnSpc>
              <a:spcBef>
                <a:spcPts val="0"/>
              </a:spcBef>
              <a:spcAft>
                <a:spcPts val="0"/>
              </a:spcAft>
              <a:buSzPts val="1800"/>
              <a:buChar char="❏"/>
            </a:pPr>
            <a:r>
              <a:rPr lang="en" dirty="0"/>
              <a:t>Objective</a:t>
            </a:r>
            <a:endParaRPr dirty="0"/>
          </a:p>
          <a:p>
            <a:pPr marL="457200" lvl="0" indent="-342900" algn="l" rtl="0">
              <a:lnSpc>
                <a:spcPct val="200000"/>
              </a:lnSpc>
              <a:spcBef>
                <a:spcPts val="0"/>
              </a:spcBef>
              <a:spcAft>
                <a:spcPts val="0"/>
              </a:spcAft>
              <a:buSzPts val="1800"/>
              <a:buChar char="❏"/>
            </a:pPr>
            <a:r>
              <a:rPr lang="en" dirty="0"/>
              <a:t>Data Sources</a:t>
            </a:r>
            <a:endParaRPr dirty="0"/>
          </a:p>
          <a:p>
            <a:pPr marL="457200" lvl="0" indent="-342900" algn="l" rtl="0">
              <a:lnSpc>
                <a:spcPct val="200000"/>
              </a:lnSpc>
              <a:spcBef>
                <a:spcPts val="0"/>
              </a:spcBef>
              <a:spcAft>
                <a:spcPts val="0"/>
              </a:spcAft>
              <a:buSzPts val="1800"/>
              <a:buChar char="❏"/>
            </a:pPr>
            <a:r>
              <a:rPr lang="en" dirty="0"/>
              <a:t>Analytical Questions </a:t>
            </a:r>
            <a:endParaRPr dirty="0"/>
          </a:p>
          <a:p>
            <a:pPr marL="457200" lvl="0" indent="-342900" algn="l" rtl="0">
              <a:lnSpc>
                <a:spcPct val="200000"/>
              </a:lnSpc>
              <a:spcBef>
                <a:spcPts val="0"/>
              </a:spcBef>
              <a:spcAft>
                <a:spcPts val="0"/>
              </a:spcAft>
              <a:buSzPts val="1800"/>
              <a:buChar char="❏"/>
            </a:pPr>
            <a:r>
              <a:rPr lang="en" dirty="0"/>
              <a:t>Predictive Analytics</a:t>
            </a:r>
            <a:endParaRPr dirty="0"/>
          </a:p>
          <a:p>
            <a:pPr marL="457200" lvl="0" indent="-342900" algn="l" rtl="0">
              <a:lnSpc>
                <a:spcPct val="200000"/>
              </a:lnSpc>
              <a:spcBef>
                <a:spcPts val="0"/>
              </a:spcBef>
              <a:spcAft>
                <a:spcPts val="0"/>
              </a:spcAft>
              <a:buSzPts val="1800"/>
              <a:buChar char="❏"/>
            </a:pPr>
            <a:r>
              <a:rPr lang="en" dirty="0"/>
              <a:t>Conclusion</a:t>
            </a:r>
            <a:endParaRPr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EXPLORATION</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Data Sources &amp; Resources </a:t>
            </a:r>
            <a:endParaRPr sz="4000" dirty="0"/>
          </a:p>
        </p:txBody>
      </p:sp>
      <p:sp>
        <p:nvSpPr>
          <p:cNvPr id="104" name="Google Shape;104;p17"/>
          <p:cNvSpPr txBox="1">
            <a:spLocks noGrp="1"/>
          </p:cNvSpPr>
          <p:nvPr>
            <p:ph type="body" idx="2"/>
          </p:nvPr>
        </p:nvSpPr>
        <p:spPr>
          <a:xfrm>
            <a:off x="4778475" y="182500"/>
            <a:ext cx="4297500" cy="4712100"/>
          </a:xfrm>
          <a:prstGeom prst="rect">
            <a:avLst/>
          </a:prstGeom>
        </p:spPr>
        <p:txBody>
          <a:bodyPr spcFirstLastPara="1" wrap="square" lIns="91425" tIns="91425" rIns="91425" bIns="91425" anchor="ctr" anchorCtr="0">
            <a:noAutofit/>
          </a:bodyPr>
          <a:lstStyle/>
          <a:p>
            <a:pPr lvl="0" algn="l" rtl="0">
              <a:spcBef>
                <a:spcPts val="0"/>
              </a:spcBef>
              <a:spcAft>
                <a:spcPts val="0"/>
              </a:spcAft>
              <a:buSzPts val="1800"/>
              <a:buFont typeface="Wingdings" panose="05000000000000000000" pitchFamily="2" charset="2"/>
              <a:buChar char="q"/>
            </a:pPr>
            <a:r>
              <a:rPr lang="en" sz="2000" b="1" dirty="0">
                <a:solidFill>
                  <a:srgbClr val="24292F"/>
                </a:solidFill>
                <a:highlight>
                  <a:srgbClr val="FFFFFF"/>
                </a:highlight>
              </a:rPr>
              <a:t>Data Source</a:t>
            </a:r>
            <a:r>
              <a:rPr lang="en" sz="2000" dirty="0">
                <a:solidFill>
                  <a:srgbClr val="24292F"/>
                </a:solidFill>
                <a:highlight>
                  <a:srgbClr val="FFFFFF"/>
                </a:highlight>
              </a:rPr>
              <a:t>: </a:t>
            </a:r>
            <a:r>
              <a:rPr lang="en" dirty="0">
                <a:solidFill>
                  <a:srgbClr val="24292F"/>
                </a:solidFill>
                <a:highlight>
                  <a:srgbClr val="FFFFFF"/>
                </a:highlight>
              </a:rPr>
              <a:t>heart_disease_key_indicators.csv</a:t>
            </a:r>
            <a:endParaRPr dirty="0">
              <a:solidFill>
                <a:srgbClr val="24292F"/>
              </a:solidFill>
              <a:highlight>
                <a:srgbClr val="FFFFFF"/>
              </a:highlight>
            </a:endParaRPr>
          </a:p>
          <a:p>
            <a:pPr marL="457200" lvl="0" indent="0" algn="l" rtl="0">
              <a:spcBef>
                <a:spcPts val="1200"/>
              </a:spcBef>
              <a:spcAft>
                <a:spcPts val="0"/>
              </a:spcAft>
              <a:buNone/>
            </a:pPr>
            <a:endParaRPr dirty="0">
              <a:solidFill>
                <a:srgbClr val="24292F"/>
              </a:solidFill>
              <a:highlight>
                <a:srgbClr val="FFFFFF"/>
              </a:highlight>
            </a:endParaRPr>
          </a:p>
          <a:p>
            <a:pPr lvl="0" algn="l" rtl="0">
              <a:spcBef>
                <a:spcPts val="1200"/>
              </a:spcBef>
              <a:spcAft>
                <a:spcPts val="0"/>
              </a:spcAft>
              <a:buSzPts val="1800"/>
              <a:buFont typeface="Wingdings" panose="05000000000000000000" pitchFamily="2" charset="2"/>
              <a:buChar char="q"/>
            </a:pPr>
            <a:r>
              <a:rPr lang="en" sz="2000" b="1" dirty="0">
                <a:solidFill>
                  <a:srgbClr val="24292F"/>
                </a:solidFill>
                <a:highlight>
                  <a:srgbClr val="FFFFFF"/>
                </a:highlight>
              </a:rPr>
              <a:t>Software</a:t>
            </a:r>
            <a:r>
              <a:rPr lang="en" sz="2000" dirty="0">
                <a:solidFill>
                  <a:srgbClr val="24292F"/>
                </a:solidFill>
                <a:highlight>
                  <a:srgbClr val="FFFFFF"/>
                </a:highlight>
              </a:rPr>
              <a:t>: </a:t>
            </a:r>
            <a:r>
              <a:rPr lang="en" dirty="0">
                <a:solidFill>
                  <a:srgbClr val="24292F"/>
                </a:solidFill>
                <a:highlight>
                  <a:srgbClr val="FFFFFF"/>
                </a:highlight>
              </a:rPr>
              <a:t>Python 3.7.10</a:t>
            </a:r>
            <a:r>
              <a:rPr lang="en" sz="2000" dirty="0">
                <a:solidFill>
                  <a:srgbClr val="24292F"/>
                </a:solidFill>
                <a:highlight>
                  <a:srgbClr val="FFFFFF"/>
                </a:highlight>
              </a:rPr>
              <a:t>, </a:t>
            </a:r>
            <a:r>
              <a:rPr lang="en" dirty="0">
                <a:solidFill>
                  <a:srgbClr val="24292F"/>
                </a:solidFill>
                <a:highlight>
                  <a:srgbClr val="FFFFFF"/>
                </a:highlight>
              </a:rPr>
              <a:t>Visual Studio Code 1.38.1</a:t>
            </a:r>
            <a:r>
              <a:rPr lang="en" sz="2000" dirty="0">
                <a:solidFill>
                  <a:srgbClr val="24292F"/>
                </a:solidFill>
                <a:highlight>
                  <a:srgbClr val="FFFFFF"/>
                </a:highlight>
              </a:rPr>
              <a:t>, </a:t>
            </a:r>
            <a:r>
              <a:rPr lang="en" dirty="0">
                <a:solidFill>
                  <a:srgbClr val="24292F"/>
                </a:solidFill>
                <a:highlight>
                  <a:srgbClr val="FFFFFF"/>
                </a:highlight>
              </a:rPr>
              <a:t>Jupyter Notebook</a:t>
            </a:r>
            <a:r>
              <a:rPr lang="en" sz="2000" dirty="0">
                <a:solidFill>
                  <a:srgbClr val="24292F"/>
                </a:solidFill>
                <a:highlight>
                  <a:srgbClr val="FFFFFF"/>
                </a:highlight>
              </a:rPr>
              <a:t>, </a:t>
            </a:r>
            <a:r>
              <a:rPr lang="en" dirty="0">
                <a:solidFill>
                  <a:srgbClr val="24292F"/>
                </a:solidFill>
                <a:highlight>
                  <a:srgbClr val="FFFFFF"/>
                </a:highlight>
              </a:rPr>
              <a:t>Anaconda3</a:t>
            </a:r>
            <a:r>
              <a:rPr lang="en" sz="2000" dirty="0">
                <a:solidFill>
                  <a:srgbClr val="24292F"/>
                </a:solidFill>
                <a:highlight>
                  <a:srgbClr val="FFFFFF"/>
                </a:highlight>
              </a:rPr>
              <a:t>, </a:t>
            </a:r>
            <a:r>
              <a:rPr lang="en" dirty="0">
                <a:solidFill>
                  <a:srgbClr val="24292F"/>
                </a:solidFill>
                <a:highlight>
                  <a:srgbClr val="FFFFFF"/>
                </a:highlight>
              </a:rPr>
              <a:t>PgAdmin</a:t>
            </a:r>
            <a:r>
              <a:rPr lang="en" sz="2000" dirty="0">
                <a:solidFill>
                  <a:srgbClr val="24292F"/>
                </a:solidFill>
                <a:highlight>
                  <a:srgbClr val="FFFFFF"/>
                </a:highlight>
              </a:rPr>
              <a:t>.</a:t>
            </a:r>
            <a:endParaRPr sz="2000" dirty="0">
              <a:solidFill>
                <a:srgbClr val="24292F"/>
              </a:solidFill>
              <a:highlight>
                <a:srgbClr val="FFFFFF"/>
              </a:highlight>
            </a:endParaRPr>
          </a:p>
          <a:p>
            <a:pPr marL="457200" lvl="0" indent="0" algn="l" rtl="0">
              <a:spcBef>
                <a:spcPts val="1200"/>
              </a:spcBef>
              <a:spcAft>
                <a:spcPts val="0"/>
              </a:spcAft>
              <a:buNone/>
            </a:pPr>
            <a:endParaRPr sz="2000" dirty="0">
              <a:solidFill>
                <a:srgbClr val="24292F"/>
              </a:solidFill>
              <a:highlight>
                <a:srgbClr val="FFFFFF"/>
              </a:highlight>
            </a:endParaRPr>
          </a:p>
          <a:p>
            <a:pPr marL="457200" lvl="0" indent="-374650" algn="l" rtl="0">
              <a:spcBef>
                <a:spcPts val="1200"/>
              </a:spcBef>
              <a:spcAft>
                <a:spcPts val="0"/>
              </a:spcAft>
              <a:buSzPts val="2300"/>
              <a:buFont typeface="Wingdings" panose="05000000000000000000" pitchFamily="2" charset="2"/>
              <a:buChar char="q"/>
            </a:pPr>
            <a:r>
              <a:rPr lang="en" sz="2000" b="1" dirty="0">
                <a:solidFill>
                  <a:srgbClr val="24292F"/>
                </a:solidFill>
                <a:highlight>
                  <a:srgbClr val="FFFFFF"/>
                </a:highlight>
              </a:rPr>
              <a:t>Resources</a:t>
            </a:r>
            <a:r>
              <a:rPr lang="en" sz="2000" dirty="0">
                <a:solidFill>
                  <a:srgbClr val="24292F"/>
                </a:solidFill>
                <a:highlight>
                  <a:srgbClr val="FFFFFF"/>
                </a:highlight>
              </a:rPr>
              <a:t>: </a:t>
            </a:r>
            <a:r>
              <a:rPr lang="en" sz="2000" dirty="0">
                <a:solidFill>
                  <a:srgbClr val="CC0000"/>
                </a:solidFill>
                <a:highlight>
                  <a:srgbClr val="FFFFFF"/>
                </a:highlight>
                <a:uFill>
                  <a:noFill/>
                </a:uFill>
                <a:hlinkClick r:id="rId3">
                  <a:extLst>
                    <a:ext uri="{A12FA001-AC4F-418D-AE19-62706E023703}">
                      <ahyp:hlinkClr xmlns:ahyp="http://schemas.microsoft.com/office/drawing/2018/hyperlinkcolor" val="tx"/>
                    </a:ext>
                  </a:extLst>
                </a:hlinkClick>
              </a:rPr>
              <a:t>https://www.kaggle.com/datasets?search=heart+disease</a:t>
            </a:r>
            <a:r>
              <a:rPr lang="en" dirty="0">
                <a:solidFill>
                  <a:srgbClr val="CC0000"/>
                </a:solidFill>
                <a:highlight>
                  <a:srgbClr val="FFFFFF"/>
                </a:highlight>
              </a:rPr>
              <a:t>.</a:t>
            </a:r>
            <a:endParaRPr dirty="0">
              <a:solidFill>
                <a:srgbClr val="CC0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1700" y="1124450"/>
            <a:ext cx="8596080" cy="3360300"/>
          </a:xfrm>
          <a:prstGeom prst="rect">
            <a:avLst/>
          </a:prstGeom>
        </p:spPr>
        <p:txBody>
          <a:bodyPr spcFirstLastPara="1" wrap="square" lIns="91425" tIns="91425" rIns="91425" bIns="91425" anchor="t" anchorCtr="0">
            <a:noAutofit/>
          </a:bodyPr>
          <a:lstStyle/>
          <a:p>
            <a:pPr marL="114300" lvl="0" indent="0" algn="l" rtl="0">
              <a:lnSpc>
                <a:spcPct val="200000"/>
              </a:lnSpc>
              <a:spcBef>
                <a:spcPts val="0"/>
              </a:spcBef>
              <a:spcAft>
                <a:spcPts val="0"/>
              </a:spcAft>
              <a:buSzPts val="1800"/>
              <a:buNone/>
            </a:pPr>
            <a:endParaRPr lang="en-CA" dirty="0"/>
          </a:p>
        </p:txBody>
      </p:sp>
      <p:graphicFrame>
        <p:nvGraphicFramePr>
          <p:cNvPr id="5" name="Table 5">
            <a:extLst>
              <a:ext uri="{FF2B5EF4-FFF2-40B4-BE49-F238E27FC236}">
                <a16:creationId xmlns:a16="http://schemas.microsoft.com/office/drawing/2014/main" id="{1C5AE99A-0FA0-4B3B-AE99-AFACD27C61A4}"/>
              </a:ext>
            </a:extLst>
          </p:cNvPr>
          <p:cNvGraphicFramePr>
            <a:graphicFrameLocks noGrp="1"/>
          </p:cNvGraphicFramePr>
          <p:nvPr>
            <p:extLst>
              <p:ext uri="{D42A27DB-BD31-4B8C-83A1-F6EECF244321}">
                <p14:modId xmlns:p14="http://schemas.microsoft.com/office/powerpoint/2010/main" val="1559087546"/>
              </p:ext>
            </p:extLst>
          </p:nvPr>
        </p:nvGraphicFramePr>
        <p:xfrm>
          <a:off x="311700" y="335279"/>
          <a:ext cx="8596080" cy="4495801"/>
        </p:xfrm>
        <a:graphic>
          <a:graphicData uri="http://schemas.openxmlformats.org/drawingml/2006/table">
            <a:tbl>
              <a:tblPr firstRow="1" bandRow="1">
                <a:tableStyleId>{5C22544A-7EE6-4342-B048-85BDC9FD1C3A}</a:tableStyleId>
              </a:tblPr>
              <a:tblGrid>
                <a:gridCol w="2865360">
                  <a:extLst>
                    <a:ext uri="{9D8B030D-6E8A-4147-A177-3AD203B41FA5}">
                      <a16:colId xmlns:a16="http://schemas.microsoft.com/office/drawing/2014/main" val="5291867"/>
                    </a:ext>
                  </a:extLst>
                </a:gridCol>
                <a:gridCol w="2865360">
                  <a:extLst>
                    <a:ext uri="{9D8B030D-6E8A-4147-A177-3AD203B41FA5}">
                      <a16:colId xmlns:a16="http://schemas.microsoft.com/office/drawing/2014/main" val="2612493347"/>
                    </a:ext>
                  </a:extLst>
                </a:gridCol>
                <a:gridCol w="2865360">
                  <a:extLst>
                    <a:ext uri="{9D8B030D-6E8A-4147-A177-3AD203B41FA5}">
                      <a16:colId xmlns:a16="http://schemas.microsoft.com/office/drawing/2014/main" val="1910896085"/>
                    </a:ext>
                  </a:extLst>
                </a:gridCol>
              </a:tblGrid>
              <a:tr h="11027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Import and Get to know the Data</a:t>
                      </a:r>
                    </a:p>
                    <a:p>
                      <a:pPr algn="l"/>
                      <a:endParaRPr lang="en-CA" sz="1600" dirty="0">
                        <a:solidFill>
                          <a:schemeClr val="tx1"/>
                        </a:solidFill>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Data Cleaning</a:t>
                      </a:r>
                    </a:p>
                    <a:p>
                      <a:pPr algn="l"/>
                      <a:endParaRPr lang="en-CA" sz="1600" dirty="0">
                        <a:latin typeface="Average" panose="020B0604020202020204" charset="0"/>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solidFill>
                          <a:schemeClr val="tx1"/>
                        </a:solidFill>
                        <a:latin typeface="Average" panose="020B060402020202020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solidFill>
                            <a:schemeClr val="tx1"/>
                          </a:solidFill>
                          <a:latin typeface="Average" panose="020B0604020202020204" charset="0"/>
                        </a:rPr>
                        <a:t>Distributions and Relationship</a:t>
                      </a:r>
                    </a:p>
                    <a:p>
                      <a:pPr algn="l"/>
                      <a:endParaRPr lang="en-CA" sz="1600" dirty="0">
                        <a:latin typeface="Average" panose="020B0604020202020204" charset="0"/>
                      </a:endParaRPr>
                    </a:p>
                  </a:txBody>
                  <a:tcPr/>
                </a:tc>
                <a:extLst>
                  <a:ext uri="{0D108BD9-81ED-4DB2-BD59-A6C34878D82A}">
                    <a16:rowId xmlns:a16="http://schemas.microsoft.com/office/drawing/2014/main" val="1462662586"/>
                  </a:ext>
                </a:extLst>
              </a:tr>
              <a:tr h="3393058">
                <a:tc>
                  <a:txBody>
                    <a:bodyPr/>
                    <a:lstStyle/>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Importing libraries and files  for exploratory data analysis</a:t>
                      </a:r>
                    </a:p>
                    <a:p>
                      <a:pPr marL="0" indent="0" algn="l">
                        <a:buFont typeface="Wingdings" panose="05000000000000000000" pitchFamily="2" charset="2"/>
                        <a:buNone/>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Creating data frame and checking  number of columns and rows.</a:t>
                      </a:r>
                    </a:p>
                    <a:p>
                      <a:pPr algn="l"/>
                      <a:endParaRPr lang="en-CA" sz="1600" dirty="0">
                        <a:solidFill>
                          <a:schemeClr val="accent6">
                            <a:lumMod val="10000"/>
                          </a:schemeClr>
                        </a:solidFill>
                        <a:latin typeface="Average" panose="020B0604020202020204" charset="0"/>
                      </a:endParaRPr>
                    </a:p>
                  </a:txBody>
                  <a:tcPr>
                    <a:solidFill>
                      <a:schemeClr val="tx2"/>
                    </a:solidFill>
                  </a:tcPr>
                </a:tc>
                <a:tc>
                  <a:txBody>
                    <a:bodyPr/>
                    <a:lstStyle/>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Checking the data types.</a:t>
                      </a:r>
                    </a:p>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Checking the data characters mistakes.</a:t>
                      </a:r>
                    </a:p>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Checking the null values.</a:t>
                      </a:r>
                    </a:p>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Checking and removing the duplicates.</a:t>
                      </a:r>
                    </a:p>
                    <a:p>
                      <a:pPr marL="0" indent="0" algn="l">
                        <a:buFont typeface="Wingdings" panose="05000000000000000000" pitchFamily="2" charset="2"/>
                        <a:buNone/>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Transforming the target variable.</a:t>
                      </a:r>
                    </a:p>
                  </a:txBody>
                  <a:tcPr>
                    <a:solidFill>
                      <a:schemeClr val="tx2"/>
                    </a:solidFill>
                  </a:tcPr>
                </a:tc>
                <a:tc>
                  <a:txBody>
                    <a:bodyPr/>
                    <a:lstStyle/>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Loading data by Postgres</a:t>
                      </a:r>
                    </a:p>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Target variable visualization</a:t>
                      </a:r>
                    </a:p>
                    <a:p>
                      <a:pPr marL="285750" indent="-285750" algn="l">
                        <a:buFont typeface="Wingdings" panose="05000000000000000000" pitchFamily="2" charset="2"/>
                        <a:buChar char="v"/>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Other variable against target variable visualizations.</a:t>
                      </a:r>
                    </a:p>
                    <a:p>
                      <a:pPr marL="0" indent="0" algn="l">
                        <a:buFont typeface="Wingdings" panose="05000000000000000000" pitchFamily="2" charset="2"/>
                        <a:buNone/>
                      </a:pPr>
                      <a:endParaRPr lang="en-CA" sz="1600" dirty="0">
                        <a:solidFill>
                          <a:schemeClr val="accent6">
                            <a:lumMod val="10000"/>
                          </a:schemeClr>
                        </a:solidFill>
                        <a:latin typeface="Average" panose="020B0604020202020204" charset="0"/>
                      </a:endParaRPr>
                    </a:p>
                    <a:p>
                      <a:pPr marL="285750" indent="-285750" algn="l">
                        <a:buFont typeface="Wingdings" panose="05000000000000000000" pitchFamily="2" charset="2"/>
                        <a:buChar char="v"/>
                      </a:pPr>
                      <a:r>
                        <a:rPr lang="en-CA" sz="1600" dirty="0">
                          <a:solidFill>
                            <a:schemeClr val="accent6">
                              <a:lumMod val="10000"/>
                            </a:schemeClr>
                          </a:solidFill>
                          <a:latin typeface="Average" panose="020B0604020202020204" charset="0"/>
                        </a:rPr>
                        <a:t>Correlation Visualization. </a:t>
                      </a:r>
                    </a:p>
                  </a:txBody>
                  <a:tcPr>
                    <a:solidFill>
                      <a:schemeClr val="tx2"/>
                    </a:solidFill>
                  </a:tcPr>
                </a:tc>
                <a:extLst>
                  <a:ext uri="{0D108BD9-81ED-4DB2-BD59-A6C34878D82A}">
                    <a16:rowId xmlns:a16="http://schemas.microsoft.com/office/drawing/2014/main" val="3073016717"/>
                  </a:ext>
                </a:extLst>
              </a:tr>
            </a:tbl>
          </a:graphicData>
        </a:graphic>
      </p:graphicFrame>
    </p:spTree>
    <p:extLst>
      <p:ext uri="{BB962C8B-B14F-4D97-AF65-F5344CB8AC3E}">
        <p14:creationId xmlns:p14="http://schemas.microsoft.com/office/powerpoint/2010/main" val="43486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The variables types are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r>
              <a:rPr lang="en-CA" b="1" dirty="0">
                <a:solidFill>
                  <a:srgbClr val="FFC000"/>
                </a:solidFill>
              </a:rPr>
              <a:t>Binary</a:t>
            </a:r>
            <a:r>
              <a:rPr lang="en-CA" i="1" dirty="0"/>
              <a:t> </a:t>
            </a:r>
            <a:r>
              <a:rPr lang="en-CA" dirty="0"/>
              <a:t>– </a:t>
            </a:r>
            <a:r>
              <a:rPr lang="en-CA" i="1" dirty="0"/>
              <a:t>HeartDisease (target),Smoking,</a:t>
            </a:r>
          </a:p>
          <a:p>
            <a:pPr marL="114300" indent="0">
              <a:buNone/>
            </a:pPr>
            <a:r>
              <a:rPr lang="en-CA" i="1" dirty="0"/>
              <a:t>      AlcoholDrinking, Stroke, Diffwalking,</a:t>
            </a:r>
          </a:p>
          <a:p>
            <a:pPr marL="114300" indent="0">
              <a:buNone/>
            </a:pPr>
            <a:r>
              <a:rPr lang="en-CA" i="1" dirty="0"/>
              <a:t>      Sex, PhysicalActivity, Asthma,</a:t>
            </a:r>
          </a:p>
          <a:p>
            <a:pPr marL="114300" indent="0">
              <a:buNone/>
            </a:pPr>
            <a:r>
              <a:rPr lang="en-CA" i="1" dirty="0"/>
              <a:t>      KidneyDisease, SkinCancer</a:t>
            </a:r>
          </a:p>
          <a:p>
            <a:pPr marL="114300" indent="0">
              <a:buNone/>
            </a:pPr>
            <a:endParaRPr lang="en-CA" dirty="0"/>
          </a:p>
          <a:p>
            <a:r>
              <a:rPr lang="en-CA" b="1" dirty="0">
                <a:solidFill>
                  <a:srgbClr val="FFC000"/>
                </a:solidFill>
              </a:rPr>
              <a:t>Categorical </a:t>
            </a:r>
            <a:r>
              <a:rPr lang="en-CA" b="1" dirty="0"/>
              <a:t>– </a:t>
            </a:r>
            <a:r>
              <a:rPr lang="en-CA" i="1" dirty="0"/>
              <a:t>Race, Diabetic, </a:t>
            </a:r>
          </a:p>
          <a:p>
            <a:pPr marL="114300" indent="0">
              <a:buNone/>
            </a:pPr>
            <a:r>
              <a:rPr lang="en-CA" i="1" dirty="0"/>
              <a:t>      GenHealth</a:t>
            </a:r>
          </a:p>
          <a:p>
            <a:pPr marL="114300" indent="0">
              <a:buNone/>
            </a:pPr>
            <a:r>
              <a:rPr lang="en-CA" b="1" dirty="0"/>
              <a:t>     </a:t>
            </a:r>
            <a:endParaRPr lang="en-CA" dirty="0"/>
          </a:p>
          <a:p>
            <a:r>
              <a:rPr lang="en-CA" b="1" dirty="0">
                <a:solidFill>
                  <a:srgbClr val="FFC000"/>
                </a:solidFill>
              </a:rPr>
              <a:t>Continuous</a:t>
            </a:r>
            <a:r>
              <a:rPr lang="en-CA" b="1" dirty="0"/>
              <a:t> – </a:t>
            </a:r>
            <a:r>
              <a:rPr lang="en-CA" b="1" i="1" dirty="0"/>
              <a:t>BMI, PhysicalHealth ,</a:t>
            </a:r>
          </a:p>
          <a:p>
            <a:pPr marL="114300" indent="0">
              <a:buNone/>
            </a:pPr>
            <a:r>
              <a:rPr lang="en-CA" b="1" i="1" dirty="0"/>
              <a:t>      MentalHealth , Age Category, Sleeptime</a:t>
            </a:r>
          </a:p>
        </p:txBody>
      </p:sp>
      <p:pic>
        <p:nvPicPr>
          <p:cNvPr id="5" name="Picture 4">
            <a:extLst>
              <a:ext uri="{FF2B5EF4-FFF2-40B4-BE49-F238E27FC236}">
                <a16:creationId xmlns:a16="http://schemas.microsoft.com/office/drawing/2014/main" id="{4E6C72DD-B337-42AA-ACB9-7537D24FCACB}"/>
              </a:ext>
            </a:extLst>
          </p:cNvPr>
          <p:cNvPicPr>
            <a:picLocks noChangeAspect="1"/>
          </p:cNvPicPr>
          <p:nvPr/>
        </p:nvPicPr>
        <p:blipFill>
          <a:blip r:embed="rId2"/>
          <a:stretch>
            <a:fillRect/>
          </a:stretch>
        </p:blipFill>
        <p:spPr>
          <a:xfrm>
            <a:off x="5021580" y="574625"/>
            <a:ext cx="3934582" cy="3822115"/>
          </a:xfrm>
          <a:prstGeom prst="rect">
            <a:avLst/>
          </a:prstGeom>
        </p:spPr>
      </p:pic>
    </p:spTree>
    <p:extLst>
      <p:ext uri="{BB962C8B-B14F-4D97-AF65-F5344CB8AC3E}">
        <p14:creationId xmlns:p14="http://schemas.microsoft.com/office/powerpoint/2010/main" val="134669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474</Words>
  <Application>Microsoft Office PowerPoint</Application>
  <PresentationFormat>On-screen Show (16:9)</PresentationFormat>
  <Paragraphs>93</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Oswald</vt:lpstr>
      <vt:lpstr>Average</vt:lpstr>
      <vt:lpstr>Wingdings</vt:lpstr>
      <vt:lpstr>Arial</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   DATA EXPLORATION  </vt:lpstr>
      <vt:lpstr>Data Sources &amp; Resources </vt:lpstr>
      <vt:lpstr>PowerPoint Presentation</vt:lpstr>
      <vt:lpstr>The variables types are </vt:lpstr>
      <vt:lpstr>   DATA STORAGE  </vt:lpstr>
      <vt:lpstr>PowerPoint Presentation</vt:lpstr>
      <vt:lpstr>   PRELIMINARY ANALYSIS  </vt:lpstr>
      <vt:lpstr>Analytical Questions </vt:lpstr>
      <vt:lpstr>Overview</vt:lpstr>
      <vt:lpstr>     Conclusion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44</cp:revision>
  <dcterms:modified xsi:type="dcterms:W3CDTF">2022-04-02T05:51:29Z</dcterms:modified>
</cp:coreProperties>
</file>